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5" r:id="rId10"/>
    <p:sldId id="264"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B5A6FDB8-E3DA-4819-8ED5-C6D928F3A7BC}" type="datetimeFigureOut">
              <a:rPr lang="en-US" smtClean="0"/>
              <a:t>3/12/2014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F09EE303-2569-43E3-8DB6-AB83DB9EEFE8}"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5A6FDB8-E3DA-4819-8ED5-C6D928F3A7BC}" type="datetimeFigureOut">
              <a:rPr lang="en-US" smtClean="0"/>
              <a:t>3/12/2014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9EE303-2569-43E3-8DB6-AB83DB9EEFE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5A6FDB8-E3DA-4819-8ED5-C6D928F3A7BC}" type="datetimeFigureOut">
              <a:rPr lang="en-US" smtClean="0"/>
              <a:t>3/12/2014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9EE303-2569-43E3-8DB6-AB83DB9EEFE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5A6FDB8-E3DA-4819-8ED5-C6D928F3A7BC}" type="datetimeFigureOut">
              <a:rPr lang="en-US" smtClean="0"/>
              <a:t>3/12/2014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9EE303-2569-43E3-8DB6-AB83DB9EEFE8}"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5A6FDB8-E3DA-4819-8ED5-C6D928F3A7BC}" type="datetimeFigureOut">
              <a:rPr lang="en-US" smtClean="0"/>
              <a:t>3/12/2014</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F09EE303-2569-43E3-8DB6-AB83DB9EEFE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5A6FDB8-E3DA-4819-8ED5-C6D928F3A7BC}" type="datetimeFigureOut">
              <a:rPr lang="en-US" smtClean="0"/>
              <a:t>3/12/2014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9EE303-2569-43E3-8DB6-AB83DB9EEFE8}"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5A6FDB8-E3DA-4819-8ED5-C6D928F3A7BC}" type="datetimeFigureOut">
              <a:rPr lang="en-US" smtClean="0"/>
              <a:t>3/12/2014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9EE303-2569-43E3-8DB6-AB83DB9EEFE8}"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5A6FDB8-E3DA-4819-8ED5-C6D928F3A7BC}" type="datetimeFigureOut">
              <a:rPr lang="en-US" smtClean="0"/>
              <a:t>3/12/2014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9EE303-2569-43E3-8DB6-AB83DB9EEFE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A6FDB8-E3DA-4819-8ED5-C6D928F3A7BC}" type="datetimeFigureOut">
              <a:rPr lang="en-US" smtClean="0"/>
              <a:t>3/12/2014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9EE303-2569-43E3-8DB6-AB83DB9EEFE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5A6FDB8-E3DA-4819-8ED5-C6D928F3A7BC}" type="datetimeFigureOut">
              <a:rPr lang="en-US" smtClean="0"/>
              <a:t>3/12/2014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9EE303-2569-43E3-8DB6-AB83DB9EEFE8}"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5A6FDB8-E3DA-4819-8ED5-C6D928F3A7BC}" type="datetimeFigureOut">
              <a:rPr lang="en-US" smtClean="0"/>
              <a:t>3/12/2014</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F09EE303-2569-43E3-8DB6-AB83DB9EEFE8}"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B5A6FDB8-E3DA-4819-8ED5-C6D928F3A7BC}" type="datetimeFigureOut">
              <a:rPr lang="en-US" smtClean="0"/>
              <a:t>3/12/2014</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F09EE303-2569-43E3-8DB6-AB83DB9EEFE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Day 2 </a:t>
            </a:r>
          </a:p>
          <a:p>
            <a:r>
              <a:rPr lang="en-US" dirty="0" smtClean="0"/>
              <a:t>Stomach-Liver</a:t>
            </a:r>
            <a:endParaRPr lang="en-US" dirty="0"/>
          </a:p>
        </p:txBody>
      </p:sp>
      <p:sp>
        <p:nvSpPr>
          <p:cNvPr id="2" name="Title 1"/>
          <p:cNvSpPr>
            <a:spLocks noGrp="1"/>
          </p:cNvSpPr>
          <p:nvPr>
            <p:ph type="ctrTitle"/>
          </p:nvPr>
        </p:nvSpPr>
        <p:spPr/>
        <p:txBody>
          <a:bodyPr/>
          <a:lstStyle/>
          <a:p>
            <a:r>
              <a:rPr lang="en-US" dirty="0" smtClean="0"/>
              <a:t>Digestion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Accessory Organs</a:t>
            </a:r>
            <a:endParaRPr lang="en-US" dirty="0"/>
          </a:p>
        </p:txBody>
      </p:sp>
      <p:sp>
        <p:nvSpPr>
          <p:cNvPr id="3" name="Content Placeholder 2"/>
          <p:cNvSpPr>
            <a:spLocks noGrp="1"/>
          </p:cNvSpPr>
          <p:nvPr>
            <p:ph sz="quarter" idx="1"/>
          </p:nvPr>
        </p:nvSpPr>
        <p:spPr>
          <a:xfrm>
            <a:off x="228600" y="1447800"/>
            <a:ext cx="4724400" cy="5181600"/>
          </a:xfrm>
        </p:spPr>
        <p:txBody>
          <a:bodyPr/>
          <a:lstStyle/>
          <a:p>
            <a:r>
              <a:rPr lang="en-US" dirty="0" smtClean="0"/>
              <a:t>Once food leaves the stomach and enters the small intestine accessory organs add digestive juices</a:t>
            </a:r>
          </a:p>
          <a:p>
            <a:r>
              <a:rPr lang="en-US" dirty="0" smtClean="0"/>
              <a:t>Pancreas</a:t>
            </a:r>
          </a:p>
          <a:p>
            <a:pPr lvl="1"/>
            <a:r>
              <a:rPr lang="en-US" dirty="0" smtClean="0"/>
              <a:t>Lies horizontal across the posterior abdominal wall</a:t>
            </a:r>
          </a:p>
          <a:p>
            <a:pPr lvl="1"/>
            <a:r>
              <a:rPr lang="en-US" dirty="0" smtClean="0"/>
              <a:t>Cells called pancreatic </a:t>
            </a:r>
            <a:r>
              <a:rPr lang="en-US" dirty="0" err="1" smtClean="0"/>
              <a:t>acinar</a:t>
            </a:r>
            <a:r>
              <a:rPr lang="en-US" dirty="0" smtClean="0"/>
              <a:t> produce pancreatic juice</a:t>
            </a:r>
          </a:p>
          <a:p>
            <a:pPr lvl="1"/>
            <a:r>
              <a:rPr lang="en-US" dirty="0" smtClean="0"/>
              <a:t>Secretions in to small intestine are controlled by </a:t>
            </a:r>
            <a:r>
              <a:rPr lang="en-US" dirty="0" err="1" smtClean="0"/>
              <a:t>hepatopancreatic</a:t>
            </a:r>
            <a:r>
              <a:rPr lang="en-US" dirty="0" smtClean="0"/>
              <a:t> sphincter</a:t>
            </a:r>
            <a:endParaRPr lang="en-US" dirty="0"/>
          </a:p>
        </p:txBody>
      </p:sp>
      <p:pic>
        <p:nvPicPr>
          <p:cNvPr id="14338" name="Picture 2" descr="http://www.gopetsamerica.com/anatomy/illustrations/pancreas.jpg"/>
          <p:cNvPicPr>
            <a:picLocks noChangeAspect="1" noChangeArrowheads="1"/>
          </p:cNvPicPr>
          <p:nvPr/>
        </p:nvPicPr>
        <p:blipFill>
          <a:blip r:embed="rId2" cstate="print"/>
          <a:srcRect/>
          <a:stretch>
            <a:fillRect/>
          </a:stretch>
        </p:blipFill>
        <p:spPr bwMode="auto">
          <a:xfrm>
            <a:off x="5010150" y="1905000"/>
            <a:ext cx="4133850" cy="3457576"/>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Pancreatic Juice</a:t>
            </a:r>
            <a:endParaRPr lang="en-US" dirty="0"/>
          </a:p>
        </p:txBody>
      </p:sp>
      <p:sp>
        <p:nvSpPr>
          <p:cNvPr id="3" name="Content Placeholder 2"/>
          <p:cNvSpPr>
            <a:spLocks noGrp="1"/>
          </p:cNvSpPr>
          <p:nvPr>
            <p:ph sz="quarter" idx="1"/>
          </p:nvPr>
        </p:nvSpPr>
        <p:spPr/>
        <p:txBody>
          <a:bodyPr/>
          <a:lstStyle/>
          <a:p>
            <a:r>
              <a:rPr lang="en-US" dirty="0" smtClean="0"/>
              <a:t>Contains enzymes that digest </a:t>
            </a:r>
            <a:r>
              <a:rPr lang="en-US" dirty="0" err="1" smtClean="0"/>
              <a:t>carbs</a:t>
            </a:r>
            <a:r>
              <a:rPr lang="en-US" dirty="0" smtClean="0"/>
              <a:t>, fats, nucleic acids, and proteins</a:t>
            </a:r>
          </a:p>
          <a:p>
            <a:pPr lvl="1"/>
            <a:r>
              <a:rPr lang="en-US" dirty="0" smtClean="0"/>
              <a:t>Pancreatic amylase</a:t>
            </a:r>
          </a:p>
          <a:p>
            <a:pPr lvl="2"/>
            <a:r>
              <a:rPr lang="en-US" dirty="0" smtClean="0"/>
              <a:t>Splits </a:t>
            </a:r>
            <a:r>
              <a:rPr lang="en-US" dirty="0" err="1" smtClean="0"/>
              <a:t>carbs</a:t>
            </a:r>
            <a:endParaRPr lang="en-US" dirty="0" smtClean="0"/>
          </a:p>
          <a:p>
            <a:pPr lvl="1"/>
            <a:r>
              <a:rPr lang="en-US" dirty="0" smtClean="0"/>
              <a:t>Pancreatic lipase</a:t>
            </a:r>
          </a:p>
          <a:p>
            <a:pPr lvl="2"/>
            <a:r>
              <a:rPr lang="en-US" dirty="0" smtClean="0"/>
              <a:t>Splits fat molecules</a:t>
            </a:r>
          </a:p>
          <a:p>
            <a:pPr lvl="1"/>
            <a:r>
              <a:rPr lang="en-US" dirty="0" smtClean="0"/>
              <a:t>Nucleases</a:t>
            </a:r>
          </a:p>
          <a:p>
            <a:pPr lvl="2"/>
            <a:r>
              <a:rPr lang="en-US" dirty="0" smtClean="0"/>
              <a:t>Break down nucleic acid molecules</a:t>
            </a:r>
          </a:p>
          <a:p>
            <a:pPr lvl="1"/>
            <a:r>
              <a:rPr lang="en-US" dirty="0" err="1" smtClean="0"/>
              <a:t>Trypsin</a:t>
            </a:r>
            <a:r>
              <a:rPr lang="en-US" dirty="0" smtClean="0"/>
              <a:t>, </a:t>
            </a:r>
            <a:r>
              <a:rPr lang="en-US" dirty="0" err="1" smtClean="0"/>
              <a:t>Chymotrypsin</a:t>
            </a:r>
            <a:r>
              <a:rPr lang="en-US" dirty="0" smtClean="0"/>
              <a:t>, </a:t>
            </a:r>
            <a:r>
              <a:rPr lang="en-US" dirty="0" err="1" smtClean="0"/>
              <a:t>Carboxypeptidase</a:t>
            </a:r>
            <a:endParaRPr lang="en-US" dirty="0" smtClean="0"/>
          </a:p>
          <a:p>
            <a:pPr lvl="2"/>
            <a:r>
              <a:rPr lang="en-US" dirty="0" smtClean="0"/>
              <a:t>Split proteins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Regulation of Pancreatic Secretions</a:t>
            </a:r>
            <a:endParaRPr lang="en-US" dirty="0"/>
          </a:p>
        </p:txBody>
      </p:sp>
      <p:sp>
        <p:nvSpPr>
          <p:cNvPr id="3" name="Content Placeholder 2"/>
          <p:cNvSpPr>
            <a:spLocks noGrp="1"/>
          </p:cNvSpPr>
          <p:nvPr>
            <p:ph sz="quarter" idx="1"/>
          </p:nvPr>
        </p:nvSpPr>
        <p:spPr/>
        <p:txBody>
          <a:bodyPr/>
          <a:lstStyle/>
          <a:p>
            <a:r>
              <a:rPr lang="en-US" dirty="0" smtClean="0"/>
              <a:t>Nervous and Endocrine systems regulate release of pancreatic juices</a:t>
            </a:r>
          </a:p>
          <a:p>
            <a:r>
              <a:rPr lang="en-US" dirty="0" smtClean="0"/>
              <a:t>Hormone </a:t>
            </a:r>
            <a:r>
              <a:rPr lang="en-US" dirty="0" err="1" smtClean="0"/>
              <a:t>Secretin</a:t>
            </a:r>
            <a:r>
              <a:rPr lang="en-US" dirty="0" smtClean="0"/>
              <a:t> </a:t>
            </a:r>
          </a:p>
          <a:p>
            <a:pPr lvl="1"/>
            <a:r>
              <a:rPr lang="en-US" dirty="0" smtClean="0"/>
              <a:t>Released when </a:t>
            </a:r>
            <a:r>
              <a:rPr lang="en-US" dirty="0" err="1" smtClean="0"/>
              <a:t>chyme</a:t>
            </a:r>
            <a:r>
              <a:rPr lang="en-US" dirty="0" smtClean="0"/>
              <a:t> enters small intestine to neutralize it</a:t>
            </a:r>
            <a:endParaRPr lang="en-US" dirty="0"/>
          </a:p>
        </p:txBody>
      </p:sp>
      <p:pic>
        <p:nvPicPr>
          <p:cNvPr id="25602" name="Picture 2" descr="http://pathology.jhu.edu/pc/images/panatomy.gif"/>
          <p:cNvPicPr>
            <a:picLocks noChangeAspect="1" noChangeArrowheads="1"/>
          </p:cNvPicPr>
          <p:nvPr/>
        </p:nvPicPr>
        <p:blipFill>
          <a:blip r:embed="rId2" cstate="print"/>
          <a:srcRect/>
          <a:stretch>
            <a:fillRect/>
          </a:stretch>
        </p:blipFill>
        <p:spPr bwMode="auto">
          <a:xfrm>
            <a:off x="2209800" y="2750288"/>
            <a:ext cx="4648200" cy="4107712"/>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Liver</a:t>
            </a:r>
            <a:endParaRPr lang="en-US" dirty="0"/>
          </a:p>
        </p:txBody>
      </p:sp>
      <p:sp>
        <p:nvSpPr>
          <p:cNvPr id="3" name="Content Placeholder 2"/>
          <p:cNvSpPr>
            <a:spLocks noGrp="1"/>
          </p:cNvSpPr>
          <p:nvPr>
            <p:ph sz="quarter" idx="1"/>
          </p:nvPr>
        </p:nvSpPr>
        <p:spPr>
          <a:xfrm>
            <a:off x="914400" y="1447800"/>
            <a:ext cx="7772400" cy="5257800"/>
          </a:xfrm>
        </p:spPr>
        <p:txBody>
          <a:bodyPr/>
          <a:lstStyle/>
          <a:p>
            <a:r>
              <a:rPr lang="en-US" dirty="0" smtClean="0"/>
              <a:t>Found in upper right quadrant of abdominal cavity just inferior to diaphragm</a:t>
            </a:r>
          </a:p>
          <a:p>
            <a:r>
              <a:rPr lang="en-US" dirty="0" smtClean="0"/>
              <a:t>Packed with blood vessels</a:t>
            </a:r>
          </a:p>
          <a:p>
            <a:r>
              <a:rPr lang="en-US" dirty="0" smtClean="0"/>
              <a:t>Structure</a:t>
            </a:r>
          </a:p>
          <a:p>
            <a:pPr lvl="1"/>
            <a:r>
              <a:rPr lang="en-US" dirty="0" smtClean="0"/>
              <a:t>Large right lobe, smaller left lobe</a:t>
            </a:r>
          </a:p>
          <a:p>
            <a:pPr lvl="1"/>
            <a:r>
              <a:rPr lang="en-US" dirty="0" smtClean="0"/>
              <a:t>Hepatic lobules are the functional units</a:t>
            </a:r>
          </a:p>
          <a:p>
            <a:pPr lvl="1"/>
            <a:r>
              <a:rPr lang="en-US" dirty="0" smtClean="0"/>
              <a:t>Hepatic sinusoids</a:t>
            </a:r>
          </a:p>
          <a:p>
            <a:pPr lvl="2"/>
            <a:r>
              <a:rPr lang="en-US" dirty="0" smtClean="0"/>
              <a:t>Vascular channels that receive newly absorbed nutrients</a:t>
            </a:r>
          </a:p>
          <a:p>
            <a:pPr lvl="1"/>
            <a:r>
              <a:rPr lang="en-US" dirty="0" smtClean="0"/>
              <a:t>Contains </a:t>
            </a:r>
            <a:r>
              <a:rPr lang="en-US" dirty="0" err="1" smtClean="0"/>
              <a:t>phagocytic</a:t>
            </a:r>
            <a:r>
              <a:rPr lang="en-US" dirty="0" smtClean="0"/>
              <a:t> cells called </a:t>
            </a:r>
            <a:r>
              <a:rPr lang="en-US" dirty="0" err="1" smtClean="0"/>
              <a:t>Kupffer</a:t>
            </a:r>
            <a:r>
              <a:rPr lang="en-US" dirty="0" smtClean="0"/>
              <a:t> Cells</a:t>
            </a:r>
          </a:p>
          <a:p>
            <a:pPr lvl="2"/>
            <a:r>
              <a:rPr lang="en-US" dirty="0" smtClean="0"/>
              <a:t>Help remove bacteria and other foreign particles</a:t>
            </a:r>
          </a:p>
          <a:p>
            <a:pPr lvl="1"/>
            <a:r>
              <a:rPr lang="en-US" dirty="0" smtClean="0"/>
              <a:t>Contains many hepatic ducts that merge to form common hepatic duct</a:t>
            </a:r>
            <a:endParaRPr lang="en-US" dirty="0"/>
          </a:p>
        </p:txBody>
      </p:sp>
      <p:sp>
        <p:nvSpPr>
          <p:cNvPr id="24578" name="AutoShape 2" descr="data:image/jpeg;base64,/9j/4AAQSkZJRgABAQAAAQABAAD/2wBDAAkGBwgHBgkIBwgKCgkLDRYPDQwMDRsUFRAWIB0iIiAdHx8kKDQsJCYxJx8fLT0tMTU3Ojo6Iys/RD84QzQ5Ojf/2wBDAQoKCg0MDRoPDxo3JR8lNzc3Nzc3Nzc3Nzc3Nzc3Nzc3Nzc3Nzc3Nzc3Nzc3Nzc3Nzc3Nzc3Nzc3Nzc3Nzc3Nzf/wAARCACFAMQDASIAAhEBAxEB/8QAGwAAAQUBAQAAAAAAAAAAAAAAAAEDBAUGAgf/xAA/EAABAwIEAwYEBAMFCQAAAAABAAIDBBEFEiExE0FRBiJhcYGRFDIzoVKxwdEkQvAHQ3Ki4RUWI1NilNLT8f/EABkBAQADAQEAAAAAAAAAAAAAAAABAgMEBf/EACIRAAICAgEEAwEAAAAAAAAAAAABAhEDITEEEkFRIjJhcf/aAAwDAQACEQMRAD8A9RijDwSV3wW7XPuin+V3mmZK1oc5kTDI5uhOzQfE/svLbo9BDRlAJBa7RxG/QlPwtEjMzsw6aqI6SSRxdIWnk0NvYDz5p+Go4bQ1wuOR6KE9ktOiRwW9T7pqRoa6wT8bmyNzNNwmZ/qegUogbQhMS1tLFUNp5Z42TObmawmxI6/YqasXQ+hMRV1HNII4auB77luVkgJuACRv0I90+gsEJUWQkRKhCA4kljiLBLIxhe4NZmcBmd0HUrpVmNyU0bQagSW4MxBjkLC4AC7NN83hr3dFmYP92S2Slgw3EXh3Ee4gXDsrWBwzZrDS3duNQRbUhXUbKOVG5Om6VYWSmwIVFXLDheK/EWawltjvlNmAu7puxouB5XGq20BaYYyxuVpaCG9B0UNUSpWdoQm554qePiTyBjMzW5ndXODWj1JA9VUsOoKhHFcPFWyk+MgNQ95jEYkBOYalumx8PAqajTRCdiIQhCQQhCAkU/yu81V05vBGTzAKsWv4dLNJ+FpPsFBa3hUj3EfTa0W8bqj5ERUqyUuPOrzGzC6cvqcpJdexcbHS99Bf0VvgE9VLUSwYgA2Y5CGB18t76W6qXBpG8sfbG2X9Ce+4X5XXVR9T0TdIbVRHi5p9D/onaj6vokTnf2GlQY7T4fPUVJq8MnqZW0rAHwtfme0ud3QRoSCAbeIuNlfpfzV06ZElZmsCiomYhHkwashqe/eqlDiDcAu1PXnpa4WkXMsbZo3xyAljxY2cQfcbKhxLHnYU80hPxMhADZybBh6SW59CN+ducv5OyYRfCLypnbTQGZ1iG7hzsv3sqWftbRxA8NjJHDk0OI97gKmlpa3En8SskfK69wD8rfIbBOtwR+Ud1aRaito6o9Mn9mTG9uaUPAlwyUt5uY6x9iSrOnx/DcTjazC6ljKp5y8OqIZwxzcddQOg3NhpuM+/A3kfKq6rwJzO+1paRzGim4vlEvpYtfFnokVI+jhDDI+Q7vlc65e47kkaemgHIWQ2zBZtmjew0WQ7Ndo6rD5o8PxV5fTk5Y53bsJ5HqFupWNjY6SThNjY3O6S2mUWJO/mjw3uJxyTxvtkiNdx5lBY/ctd5kLKVvauSrmdHh4njgBIaIQGl3m632CjDEsQOrqd5/xTOPNHiS5ZpHFllxE2SgY4B/s12ajdWDiw3hbmJtxWXcMut2jvafhVNJ2lrooy+ShhDA3U8QjT2TdH2leKg1Ffh72vcMrWskzcNnSxA1O59ByWVNFngyeh4y/C1sopuzFQcs7niYBwL32vnFx5389MxLgNHBI6WCOR8bonPaHFjt23GxUCixzDqt4YydrJD/JIMp9L7qy3PmjdmXa4vYqRKEiqSCEIQBUaUEni5o9yFxICKBxIvnkaPuF1Un+CcOsrB9wuq4cOlp47aOeL+gJ/NVfJVPZkaLC8kD6iiqWwBr3hkYZ8jQbb38EvZdjxjxkllMpc3S42Nxc/dP4lRnD6GV1K57jLJfK521+SmYRhhoKkzySZ5DsBsNQTr6BbOS7TsnJODLdgLK9w58W/v/8AU/U/U9FzUtyYjC78YHu0j/y+y6qfq+ixicaGkIUXE61mH0b6h4zEaMb+Jx0AViyTbpELG8TfARR0jh8S/wCZw/u29fPom8KwVsjQZGl+a5JcL381DwinfNMZ53F0kjs7yeq2uHxtja24WsVRvkaww1yVVPg0tC9jImcSldpkcbOh8urfDccrjQPy07GGyt6mduWwVLVy6lTKjHBKcnsZkDR0UGrLHNIsEtRPZVtROdVQ9GEGU+MQtexxy7ag9Cr7FsSld2Do4g/v1MrIHOvrly5yPtZUNbLmBB6KbVEHsXhrz/d1wH+R4/RbY3pmPURTnBv2WWB0NPHE27G6BWsraZgvkb7LPUeIBkdhonZK/PuVmzZ423ZKkZDVVd5YstPAQWgj6j9wfIcup15BLPT0jwbBoKqpK23NRn15OxUFo4+3ySqmgp3XHd18FAnkqqGP+CrahhvZrGyEgnkAEj6kkXc6wVp2Zw91dM3EKln8PGbwA/zu/F5D8/JPGyMklGNs1NIJhSwipIM2QcQjbNbVOJfNIszzAQhCASpv8HpYjitJPQJK0vHw7JAbscQTbQ93S339lNpGtfG9rgC0mxBTOJx5KaG17MkA1N9wR+qzb2Z38iEWNe12doIb3tRe1koGo80/TRCVs7T/AMsj3TNH/wAZ8HV5aT+ag1cuR+TNLiDHvacgeWRgi2xGY+/5J2r+sR4BSzC0z8Y3Lw3KLnYeCiVf1z5BWi9mUXsZWWx6c1mMx0oN4qcXP+M/sPzK1JIAu42HMrDYXN8VVTVjjcyvLx5cvstYrydeCNys0+HMDQFa/FBosCqOGfKF06p13VrNp4u97LaSpvzUComFjqoz6nRQ56nfVOS0MSiFTLcnVV1TLoV1LNdQaiTRSkdKVESqkvdTzKXdh3C/0q5n3Dv3VRO+91Lp5b9k8SjP8tXAfe60h5MM6+v9GI6ogb2Tvxlhuqsv0XPEPVUOgsZKnObApWu0uo0LSd9VaYVh78SrW0jLhgGaaQfyN/c7BQVlJRVsmdn8FOLPM9TcULHbX+qenl1W5a1rGhrAGtAsABYBcwxRwRMiiaGMYLNaNgF2s27PMyZHN2CRKkUGYIQhATKH5X+YRiTC6hlyi7hYgDmQbqHZFh0VXG9lHDdj1FG609wRdthfTqmcJjcHRFzHC0YOotY2Qg676qO0lrktlAq/rH0TFh0QpUaIjGmQsbmNPg9ZKDYthdY9DZYnCn8OFoGmgWm7bS8Ls7OB/O9jf83+ixtHIWx7rWPB39MvjZoWVGm6R1T4qp+IsE0+qFt1NHXRbmrsDqoslRc7qtNQeq4M3ipJonSTHqok0yYdMbJlz7nVSBJHElTqcX7L4t1E9OfS5VeWmytsFgdU4Fj0LGku4AlAHPIc35XV4HPndJP9KG5JUmCIuNyFHppYyxrnO32stBhGAYliTmu4RpKYnWWVtnEf9LefroqPRo8kYq2yLSU81TO2mo2CSd/s0dXHkF6DguFRYTScFnfkcc0shFi937dAnMLw2lwuDhUrLX1c9xu556k81LWcpWcOXM5v8FSJUiqYipEIQAhCEAIQhACEIQAhCVAZn+0B2XA2DrUNH2csZBJ3Fsv7Q2E9nw8HRk7CfUEfqsFDJdaw4O3pvqTHzG25UcyknX7rmRx5FMXvuFJ1WSOKTsUnEPM6ptjHONyU60C9rXKE2KC53JPRxdQiPKnGuc+RsNPG6WVxs1jBclCLRxKD3WRgue45WtA1J6Ba7sphlThbaoVpZDK+PNd7hlsdAD6ix8CpXZzs63D3CrrS2SrI7o3bEDuB1Pine1BeykDgXNhc0xyvZGXlg+YGw1tdtlbHNd1HndTlU1SG8Iwqnw9tsOwnD2lmhcapzntvrYkxk3FwrXiYhzpaX/unf+tcYLxDhkEkzMk0zeLI07guN7egIHopyym9ujBb5ZU4yypf36XEm0VQyndlDhnYCXN7zhsQNR4Zr25Km4eIFtMXdsaCzHPcSCy0gIOUHva2cBfXXKfJaWsw+krmllZCJWFjo3NLiA5ptcEA2I0G6iUfZ3CaJ7JIKQcVl8sj3uc4Xv49CR5acgikqKOLsqaiatioZHSdsMPimjc57pCyHIGZbtBba5tcE2IvfkCAtW75jba6qz2ewZ0bo3YdAWOZkLTcgtuDa1+oB89d1aeJ1PVRJplopoRCEKpYEIQgBCEIAQhCAEqRCAr+0NJ8dgtXAAC4xlzb9RqPyXkcMotobjqvbV4tidN8HjFZSt+WOZwb5X0WmP0dPTPlC582ychiLzrskp481lOaWxANtdziA0DUknYBXZ2IYlys7p0A1cQmWSGV4jp2F7i4AZepPXbVaOPsfXyNjq6iNsl9TSZgCOlzexPgrTDcMlnr2xVUDKOOA52wtAHEbpZwsTcXsDfUeovW0efm6yUZ9sI3++CLQ9jauezq+obTN5siGZ3vsPutRheEUWFR5aOENcfmkcbvd5lT0izcmys8kp6bBL5pEqgzIUANHOKYNPw8hJgN/kO5Z5cx6jkLzfNI4ZmlvUWWKnmpZmxQDtHUUZbTuikyMex4DYz3u6S3MA0uN72FjpcFWSsq32m2QstR0kWIyhtF2mxF74cskzA94zB2rbhx08hboRbQzJOz87oZWR43iEckjGMM3EcXjLzBzaXO/meqUvYtvwXqRRcPo3UZnzVVRUCWTOBPIX8PwBJOilqrLIRCEISCEIQAhCVAIhKhAIhKhAHJeYdrqdsfaWrzCxflkGm4IH6gr08Klx/s3S43JFLNLLDLGMueK1y3ob+KtF0zTFNQlbPPKRktTUR0tHEZZ37NHLxPQeK3+Adm4cMDZ6kiet/Gflj8Gj9VNwfBaLBoSyjj77vnlcbvf5n9FYI5XwXyZnLS4BM1dO2pYAXFkjDmjlb8zHdR+RHMGyfQqmBU4jjtLhRLcRcWiOJr5JGMNjfQlrdSRcelxuq+m7aYdMzO6GojbpuGk2JcL2Bvu3otNcjYlLmd1PurJr0Vp+zMv7bYSwg5atzCA4OEB+U3F7b7jbe2tg3VXWG4hBiVOaim4nDDywGRmUkjfRTMzup90huTcm5UOvASfliJn4SlzZvhYM1rX4Tb21028T7lPoUEtIaip4ICTBBFFcAHhsDbgbDTonEqRxDRdxAA5lAKgrgSRnaRh8nD+uY911mabWcD5FCQQkL2AgF7QSbDUalBe0AkuAA3udkAqEIQCouhCALouhCALouhCALouhCALouhCALouhCALouhCALouhCALoQhQQC4mibNE6N+rXCx5IQgI5w2mNrtcQOrz/X9FK7DqV+XNGSWtABzG+iEKQctwylblLWOBHPOfAfoE86nY95kJfmJvfMfD9ghCAdshCEJP//Z"/>
          <p:cNvSpPr>
            <a:spLocks noChangeAspect="1" noChangeArrowheads="1"/>
          </p:cNvSpPr>
          <p:nvPr/>
        </p:nvSpPr>
        <p:spPr bwMode="auto">
          <a:xfrm>
            <a:off x="63500" y="-498475"/>
            <a:ext cx="1514475" cy="10287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4580" name="AutoShape 4" descr="data:image/jpeg;base64,/9j/4AAQSkZJRgABAQAAAQABAAD/2wBDAAkGBwgHBgkIBwgKCgkLDRYPDQwMDRsUFRAWIB0iIiAdHx8kKDQsJCYxJx8fLT0tMTU3Ojo6Iys/RD84QzQ5Ojf/2wBDAQoKCg0MDRoPDxo3JR8lNzc3Nzc3Nzc3Nzc3Nzc3Nzc3Nzc3Nzc3Nzc3Nzc3Nzc3Nzc3Nzc3Nzc3Nzc3Nzc3Nzf/wAARCACFAMQDASIAAhEBAxEB/8QAGwAAAQUBAQAAAAAAAAAAAAAAAAEDBAUGAgf/xAA/EAABAwIEAwYEBAMFCQAAAAABAAIDBBEFEiExE0FRBiJhcYGRFDIzoVKxwdEkQvAHQ3Ki4RUWI1NilNLT8f/EABkBAQADAQEAAAAAAAAAAAAAAAABAgMEBf/EACIRAAICAgEEAwEAAAAAAAAAAAABAhEDITEEEkFRIjJhcf/aAAwDAQACEQMRAD8A9RijDwSV3wW7XPuin+V3mmZK1oc5kTDI5uhOzQfE/svLbo9BDRlAJBa7RxG/QlPwtEjMzsw6aqI6SSRxdIWnk0NvYDz5p+Go4bQ1wuOR6KE9ktOiRwW9T7pqRoa6wT8bmyNzNNwmZ/qegUogbQhMS1tLFUNp5Z42TObmawmxI6/YqasXQ+hMRV1HNII4auB77luVkgJuACRv0I90+gsEJUWQkRKhCA4kljiLBLIxhe4NZmcBmd0HUrpVmNyU0bQagSW4MxBjkLC4AC7NN83hr3dFmYP92S2Slgw3EXh3Ee4gXDsrWBwzZrDS3duNQRbUhXUbKOVG5Om6VYWSmwIVFXLDheK/EWawltjvlNmAu7puxouB5XGq20BaYYyxuVpaCG9B0UNUSpWdoQm554qePiTyBjMzW5ndXODWj1JA9VUsOoKhHFcPFWyk+MgNQ95jEYkBOYalumx8PAqajTRCdiIQhCQQhCAkU/yu81V05vBGTzAKsWv4dLNJ+FpPsFBa3hUj3EfTa0W8bqj5ERUqyUuPOrzGzC6cvqcpJdexcbHS99Bf0VvgE9VLUSwYgA2Y5CGB18t76W6qXBpG8sfbG2X9Ce+4X5XXVR9T0TdIbVRHi5p9D/onaj6vokTnf2GlQY7T4fPUVJq8MnqZW0rAHwtfme0ud3QRoSCAbeIuNlfpfzV06ZElZmsCiomYhHkwashqe/eqlDiDcAu1PXnpa4WkXMsbZo3xyAljxY2cQfcbKhxLHnYU80hPxMhADZybBh6SW59CN+ducv5OyYRfCLypnbTQGZ1iG7hzsv3sqWftbRxA8NjJHDk0OI97gKmlpa3En8SskfK69wD8rfIbBOtwR+Ud1aRaito6o9Mn9mTG9uaUPAlwyUt5uY6x9iSrOnx/DcTjazC6ljKp5y8OqIZwxzcddQOg3NhpuM+/A3kfKq6rwJzO+1paRzGim4vlEvpYtfFnokVI+jhDDI+Q7vlc65e47kkaemgHIWQ2zBZtmjew0WQ7Ndo6rD5o8PxV5fTk5Y53bsJ5HqFupWNjY6SThNjY3O6S2mUWJO/mjw3uJxyTxvtkiNdx5lBY/ctd5kLKVvauSrmdHh4njgBIaIQGl3m632CjDEsQOrqd5/xTOPNHiS5ZpHFllxE2SgY4B/s12ajdWDiw3hbmJtxWXcMut2jvafhVNJ2lrooy+ShhDA3U8QjT2TdH2leKg1Ffh72vcMrWskzcNnSxA1O59ByWVNFngyeh4y/C1sopuzFQcs7niYBwL32vnFx5389MxLgNHBI6WCOR8bonPaHFjt23GxUCixzDqt4YydrJD/JIMp9L7qy3PmjdmXa4vYqRKEiqSCEIQBUaUEni5o9yFxICKBxIvnkaPuF1Un+CcOsrB9wuq4cOlp47aOeL+gJ/NVfJVPZkaLC8kD6iiqWwBr3hkYZ8jQbb38EvZdjxjxkllMpc3S42Nxc/dP4lRnD6GV1K57jLJfK521+SmYRhhoKkzySZ5DsBsNQTr6BbOS7TsnJODLdgLK9w58W/v/8AU/U/U9FzUtyYjC78YHu0j/y+y6qfq+ixicaGkIUXE61mH0b6h4zEaMb+Jx0AViyTbpELG8TfARR0jh8S/wCZw/u29fPom8KwVsjQZGl+a5JcL381DwinfNMZ53F0kjs7yeq2uHxtja24WsVRvkaww1yVVPg0tC9jImcSldpkcbOh8urfDccrjQPy07GGyt6mduWwVLVy6lTKjHBKcnsZkDR0UGrLHNIsEtRPZVtROdVQ9GEGU+MQtexxy7ag9Cr7FsSld2Do4g/v1MrIHOvrly5yPtZUNbLmBB6KbVEHsXhrz/d1wH+R4/RbY3pmPURTnBv2WWB0NPHE27G6BWsraZgvkb7LPUeIBkdhonZK/PuVmzZ423ZKkZDVVd5YstPAQWgj6j9wfIcup15BLPT0jwbBoKqpK23NRn15OxUFo4+3ySqmgp3XHd18FAnkqqGP+CrahhvZrGyEgnkAEj6kkXc6wVp2Zw91dM3EKln8PGbwA/zu/F5D8/JPGyMklGNs1NIJhSwipIM2QcQjbNbVOJfNIszzAQhCASpv8HpYjitJPQJK0vHw7JAbscQTbQ93S339lNpGtfG9rgC0mxBTOJx5KaG17MkA1N9wR+qzb2Z38iEWNe12doIb3tRe1koGo80/TRCVs7T/AMsj3TNH/wAZ8HV5aT+ag1cuR+TNLiDHvacgeWRgi2xGY+/5J2r+sR4BSzC0z8Y3Lw3KLnYeCiVf1z5BWi9mUXsZWWx6c1mMx0oN4qcXP+M/sPzK1JIAu42HMrDYXN8VVTVjjcyvLx5cvstYrydeCNys0+HMDQFa/FBosCqOGfKF06p13VrNp4u97LaSpvzUComFjqoz6nRQ56nfVOS0MSiFTLcnVV1TLoV1LNdQaiTRSkdKVESqkvdTzKXdh3C/0q5n3Dv3VRO+91Lp5b9k8SjP8tXAfe60h5MM6+v9GI6ogb2Tvxlhuqsv0XPEPVUOgsZKnObApWu0uo0LSd9VaYVh78SrW0jLhgGaaQfyN/c7BQVlJRVsmdn8FOLPM9TcULHbX+qenl1W5a1rGhrAGtAsABYBcwxRwRMiiaGMYLNaNgF2s27PMyZHN2CRKkUGYIQhATKH5X+YRiTC6hlyi7hYgDmQbqHZFh0VXG9lHDdj1FG609wRdthfTqmcJjcHRFzHC0YOotY2Qg676qO0lrktlAq/rH0TFh0QpUaIjGmQsbmNPg9ZKDYthdY9DZYnCn8OFoGmgWm7bS8Ls7OB/O9jf83+ixtHIWx7rWPB39MvjZoWVGm6R1T4qp+IsE0+qFt1NHXRbmrsDqoslRc7qtNQeq4M3ipJonSTHqok0yYdMbJlz7nVSBJHElTqcX7L4t1E9OfS5VeWmytsFgdU4Fj0LGku4AlAHPIc35XV4HPndJP9KG5JUmCIuNyFHppYyxrnO32stBhGAYliTmu4RpKYnWWVtnEf9LefroqPRo8kYq2yLSU81TO2mo2CSd/s0dXHkF6DguFRYTScFnfkcc0shFi937dAnMLw2lwuDhUrLX1c9xu556k81LWcpWcOXM5v8FSJUiqYipEIQAhCEAIQhACEIQAhCVAZn+0B2XA2DrUNH2csZBJ3Fsv7Q2E9nw8HRk7CfUEfqsFDJdaw4O3pvqTHzG25UcyknX7rmRx5FMXvuFJ1WSOKTsUnEPM6ptjHONyU60C9rXKE2KC53JPRxdQiPKnGuc+RsNPG6WVxs1jBclCLRxKD3WRgue45WtA1J6Ba7sphlThbaoVpZDK+PNd7hlsdAD6ix8CpXZzs63D3CrrS2SrI7o3bEDuB1Pine1BeykDgXNhc0xyvZGXlg+YGw1tdtlbHNd1HndTlU1SG8Iwqnw9tsOwnD2lmhcapzntvrYkxk3FwrXiYhzpaX/unf+tcYLxDhkEkzMk0zeLI07guN7egIHopyym9ujBb5ZU4yypf36XEm0VQyndlDhnYCXN7zhsQNR4Zr25Km4eIFtMXdsaCzHPcSCy0gIOUHva2cBfXXKfJaWsw+krmllZCJWFjo3NLiA5ptcEA2I0G6iUfZ3CaJ7JIKQcVl8sj3uc4Xv49CR5acgikqKOLsqaiatioZHSdsMPimjc57pCyHIGZbtBba5tcE2IvfkCAtW75jba6qz2ewZ0bo3YdAWOZkLTcgtuDa1+oB89d1aeJ1PVRJplopoRCEKpYEIQgBCEIAQhCAEqRCAr+0NJ8dgtXAAC4xlzb9RqPyXkcMotobjqvbV4tidN8HjFZSt+WOZwb5X0WmP0dPTPlC582ychiLzrskp481lOaWxANtdziA0DUknYBXZ2IYlys7p0A1cQmWSGV4jp2F7i4AZepPXbVaOPsfXyNjq6iNsl9TSZgCOlzexPgrTDcMlnr2xVUDKOOA52wtAHEbpZwsTcXsDfUeovW0efm6yUZ9sI3++CLQ9jauezq+obTN5siGZ3vsPutRheEUWFR5aOENcfmkcbvd5lT0izcmys8kp6bBL5pEqgzIUANHOKYNPw8hJgN/kO5Z5cx6jkLzfNI4ZmlvUWWKnmpZmxQDtHUUZbTuikyMex4DYz3u6S3MA0uN72FjpcFWSsq32m2QstR0kWIyhtF2mxF74cskzA94zB2rbhx08hboRbQzJOz87oZWR43iEckjGMM3EcXjLzBzaXO/meqUvYtvwXqRRcPo3UZnzVVRUCWTOBPIX8PwBJOilqrLIRCEISCEIQAhCVAIhKhAIhKhAHJeYdrqdsfaWrzCxflkGm4IH6gr08Klx/s3S43JFLNLLDLGMueK1y3ob+KtF0zTFNQlbPPKRktTUR0tHEZZ37NHLxPQeK3+Adm4cMDZ6kiet/Gflj8Gj9VNwfBaLBoSyjj77vnlcbvf5n9FYI5XwXyZnLS4BM1dO2pYAXFkjDmjlb8zHdR+RHMGyfQqmBU4jjtLhRLcRcWiOJr5JGMNjfQlrdSRcelxuq+m7aYdMzO6GojbpuGk2JcL2Bvu3otNcjYlLmd1PurJr0Vp+zMv7bYSwg5atzCA4OEB+U3F7b7jbe2tg3VXWG4hBiVOaim4nDDywGRmUkjfRTMzup90huTcm5UOvASfliJn4SlzZvhYM1rX4Tb21028T7lPoUEtIaip4ICTBBFFcAHhsDbgbDTonEqRxDRdxAA5lAKgrgSRnaRh8nD+uY911mabWcD5FCQQkL2AgF7QSbDUalBe0AkuAA3udkAqEIQCouhCALouhCALouhCALouhCALouhCALouhCALouhCALouhCALoQhQQC4mibNE6N+rXCx5IQgI5w2mNrtcQOrz/X9FK7DqV+XNGSWtABzG+iEKQctwylblLWOBHPOfAfoE86nY95kJfmJvfMfD9ghCAdshCEJP//Z"/>
          <p:cNvSpPr>
            <a:spLocks noChangeAspect="1" noChangeArrowheads="1"/>
          </p:cNvSpPr>
          <p:nvPr/>
        </p:nvSpPr>
        <p:spPr bwMode="auto">
          <a:xfrm>
            <a:off x="63500" y="-498475"/>
            <a:ext cx="1514475" cy="10287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4582" name="Picture 6" descr="http://img.webmd.com/dtmcms/live/webmd/consumer_assets/site_images/articles/image_article_collections/anatomy_pages/liver_illustration.jpg"/>
          <p:cNvPicPr>
            <a:picLocks noChangeAspect="1" noChangeArrowheads="1"/>
          </p:cNvPicPr>
          <p:nvPr/>
        </p:nvPicPr>
        <p:blipFill>
          <a:blip r:embed="rId2" cstate="print"/>
          <a:srcRect/>
          <a:stretch>
            <a:fillRect/>
          </a:stretch>
        </p:blipFill>
        <p:spPr bwMode="auto">
          <a:xfrm>
            <a:off x="5943600" y="2133600"/>
            <a:ext cx="3200400" cy="217263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Liver Function</a:t>
            </a:r>
            <a:endParaRPr lang="en-US" dirty="0"/>
          </a:p>
        </p:txBody>
      </p:sp>
      <p:sp>
        <p:nvSpPr>
          <p:cNvPr id="3" name="Content Placeholder 2"/>
          <p:cNvSpPr>
            <a:spLocks noGrp="1"/>
          </p:cNvSpPr>
          <p:nvPr>
            <p:ph sz="quarter" idx="1"/>
          </p:nvPr>
        </p:nvSpPr>
        <p:spPr/>
        <p:txBody>
          <a:bodyPr/>
          <a:lstStyle/>
          <a:p>
            <a:r>
              <a:rPr lang="en-US" dirty="0" smtClean="0"/>
              <a:t>Important metabolic </a:t>
            </a:r>
            <a:r>
              <a:rPr lang="en-US" dirty="0" err="1" smtClean="0"/>
              <a:t>activites</a:t>
            </a:r>
            <a:endParaRPr lang="en-US" dirty="0" smtClean="0"/>
          </a:p>
          <a:p>
            <a:pPr lvl="1"/>
            <a:r>
              <a:rPr lang="en-US" dirty="0" err="1" smtClean="0"/>
              <a:t>Carb</a:t>
            </a:r>
            <a:r>
              <a:rPr lang="en-US" dirty="0" smtClean="0"/>
              <a:t> metabolism</a:t>
            </a:r>
          </a:p>
          <a:p>
            <a:pPr lvl="2"/>
            <a:r>
              <a:rPr lang="en-US" dirty="0" smtClean="0"/>
              <a:t>Maintains blood glucose</a:t>
            </a:r>
          </a:p>
          <a:p>
            <a:pPr lvl="1"/>
            <a:r>
              <a:rPr lang="en-US" dirty="0" smtClean="0"/>
              <a:t>Lipid metabolism</a:t>
            </a:r>
          </a:p>
          <a:p>
            <a:pPr lvl="2"/>
            <a:r>
              <a:rPr lang="en-US" dirty="0" smtClean="0"/>
              <a:t>Fatty acid metabolism</a:t>
            </a:r>
          </a:p>
          <a:p>
            <a:pPr lvl="1"/>
            <a:r>
              <a:rPr lang="en-US" dirty="0" smtClean="0"/>
              <a:t>Most important is protein metabolism</a:t>
            </a:r>
          </a:p>
          <a:p>
            <a:pPr lvl="1"/>
            <a:r>
              <a:rPr lang="en-US" dirty="0" smtClean="0"/>
              <a:t>Stores glycogen, iron, vitamins A, D, and B12</a:t>
            </a:r>
          </a:p>
          <a:p>
            <a:pPr lvl="1"/>
            <a:r>
              <a:rPr lang="en-US" dirty="0" smtClean="0"/>
              <a:t>Destroys damaged RBC’s</a:t>
            </a:r>
          </a:p>
          <a:p>
            <a:pPr lvl="1"/>
            <a:r>
              <a:rPr lang="en-US" dirty="0" smtClean="0"/>
              <a:t>Removes toxic substances such as alcohol and drugs</a:t>
            </a:r>
          </a:p>
          <a:p>
            <a:pPr lvl="1"/>
            <a:r>
              <a:rPr lang="en-US" dirty="0" smtClean="0">
                <a:solidFill>
                  <a:srgbClr val="FF0000"/>
                </a:solidFill>
              </a:rPr>
              <a:t>Secretes Bile (Important to Digestion)</a:t>
            </a:r>
          </a:p>
          <a:p>
            <a:pPr lvl="1"/>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http://wc1.smartdraw.com/examples/content/Examples/10_Healthcare/Medical_Process_&amp;_Procedures/Liver_Donation_L.jpg"/>
          <p:cNvPicPr>
            <a:picLocks noChangeAspect="1" noChangeArrowheads="1"/>
          </p:cNvPicPr>
          <p:nvPr/>
        </p:nvPicPr>
        <p:blipFill>
          <a:blip r:embed="rId2" cstate="print"/>
          <a:srcRect/>
          <a:stretch>
            <a:fillRect/>
          </a:stretch>
        </p:blipFill>
        <p:spPr bwMode="auto">
          <a:xfrm>
            <a:off x="4429511" y="533401"/>
            <a:ext cx="4714490" cy="6324600"/>
          </a:xfrm>
          <a:prstGeom prst="rect">
            <a:avLst/>
          </a:prstGeom>
          <a:noFill/>
        </p:spPr>
      </p:pic>
      <p:sp>
        <p:nvSpPr>
          <p:cNvPr id="2" name="Title 1"/>
          <p:cNvSpPr>
            <a:spLocks noGrp="1"/>
          </p:cNvSpPr>
          <p:nvPr>
            <p:ph type="title"/>
          </p:nvPr>
        </p:nvSpPr>
        <p:spPr/>
        <p:txBody>
          <a:bodyPr/>
          <a:lstStyle/>
          <a:p>
            <a:r>
              <a:rPr lang="en-US" dirty="0" smtClean="0"/>
              <a:t>Liver Donations</a:t>
            </a:r>
            <a:endParaRPr lang="en-US" dirty="0"/>
          </a:p>
        </p:txBody>
      </p:sp>
      <p:sp>
        <p:nvSpPr>
          <p:cNvPr id="3" name="Content Placeholder 2"/>
          <p:cNvSpPr>
            <a:spLocks noGrp="1"/>
          </p:cNvSpPr>
          <p:nvPr>
            <p:ph sz="quarter" idx="1"/>
          </p:nvPr>
        </p:nvSpPr>
        <p:spPr>
          <a:xfrm>
            <a:off x="228600" y="1447800"/>
            <a:ext cx="4495800" cy="5410200"/>
          </a:xfrm>
        </p:spPr>
        <p:txBody>
          <a:bodyPr/>
          <a:lstStyle/>
          <a:p>
            <a:r>
              <a:rPr lang="en-US" dirty="0" smtClean="0"/>
              <a:t>The liver is unlike most organs in that it can regenerate. Up to 75% of a liver can be destroyed and the organ can regenerate and recover. For this reason, people can donate parts of their livers to people in liver failure, if the tissues of the donor and recipient are compatible.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Stomach</a:t>
            </a:r>
            <a:endParaRPr lang="en-US" dirty="0"/>
          </a:p>
        </p:txBody>
      </p:sp>
      <p:sp>
        <p:nvSpPr>
          <p:cNvPr id="3" name="Content Placeholder 2"/>
          <p:cNvSpPr>
            <a:spLocks noGrp="1"/>
          </p:cNvSpPr>
          <p:nvPr>
            <p:ph sz="quarter" idx="1"/>
          </p:nvPr>
        </p:nvSpPr>
        <p:spPr/>
        <p:txBody>
          <a:bodyPr/>
          <a:lstStyle/>
          <a:p>
            <a:r>
              <a:rPr lang="en-US" dirty="0" smtClean="0"/>
              <a:t>J-shaped organ</a:t>
            </a:r>
          </a:p>
          <a:p>
            <a:r>
              <a:rPr lang="en-US" dirty="0" smtClean="0"/>
              <a:t>Found in upper left portion of </a:t>
            </a:r>
            <a:r>
              <a:rPr lang="en-US" dirty="0" err="1" smtClean="0"/>
              <a:t>abdom</a:t>
            </a:r>
            <a:r>
              <a:rPr lang="en-US" dirty="0" smtClean="0"/>
              <a:t>. cavity</a:t>
            </a:r>
          </a:p>
          <a:p>
            <a:r>
              <a:rPr lang="en-US" dirty="0" smtClean="0"/>
              <a:t>Can hold 1 Liter or more</a:t>
            </a:r>
          </a:p>
          <a:p>
            <a:r>
              <a:rPr lang="en-US" dirty="0" smtClean="0"/>
              <a:t>Contains thick folds in lining called RUGAE</a:t>
            </a:r>
          </a:p>
          <a:p>
            <a:r>
              <a:rPr lang="en-US" dirty="0" smtClean="0"/>
              <a:t>Functions:</a:t>
            </a:r>
          </a:p>
          <a:p>
            <a:pPr lvl="1"/>
            <a:r>
              <a:rPr lang="en-US" dirty="0" smtClean="0"/>
              <a:t>Receives food from esophagus</a:t>
            </a:r>
          </a:p>
          <a:p>
            <a:pPr lvl="1"/>
            <a:r>
              <a:rPr lang="en-US" dirty="0" smtClean="0"/>
              <a:t>Mixes food with gastric juices</a:t>
            </a:r>
          </a:p>
          <a:p>
            <a:pPr lvl="1"/>
            <a:r>
              <a:rPr lang="en-US" dirty="0" smtClean="0"/>
              <a:t>Initiates protein digestion</a:t>
            </a:r>
          </a:p>
          <a:p>
            <a:pPr lvl="1"/>
            <a:r>
              <a:rPr lang="en-US" dirty="0" smtClean="0"/>
              <a:t>Carries on limited absorption</a:t>
            </a:r>
          </a:p>
          <a:p>
            <a:pPr lvl="1"/>
            <a:r>
              <a:rPr lang="en-US" dirty="0" smtClean="0"/>
              <a:t>Moves food into small intestines</a:t>
            </a:r>
          </a:p>
          <a:p>
            <a:endParaRPr lang="en-US" dirty="0"/>
          </a:p>
        </p:txBody>
      </p:sp>
      <p:pic>
        <p:nvPicPr>
          <p:cNvPr id="21506" name="Picture 2" descr="http://img.webmd.com/dtmcms/live/webmd/consumer_assets/site_images/articles/image_article_collections/anatomy_pages/stomach_72.jpg"/>
          <p:cNvPicPr>
            <a:picLocks noChangeAspect="1" noChangeArrowheads="1"/>
          </p:cNvPicPr>
          <p:nvPr/>
        </p:nvPicPr>
        <p:blipFill>
          <a:blip r:embed="rId2" cstate="print"/>
          <a:srcRect/>
          <a:stretch>
            <a:fillRect/>
          </a:stretch>
        </p:blipFill>
        <p:spPr bwMode="auto">
          <a:xfrm>
            <a:off x="5257800" y="3505200"/>
            <a:ext cx="3591895" cy="24384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Parts of the Stomach</a:t>
            </a:r>
            <a:endParaRPr lang="en-US" dirty="0"/>
          </a:p>
        </p:txBody>
      </p:sp>
      <p:sp>
        <p:nvSpPr>
          <p:cNvPr id="3" name="Content Placeholder 2"/>
          <p:cNvSpPr>
            <a:spLocks noGrp="1"/>
          </p:cNvSpPr>
          <p:nvPr>
            <p:ph sz="quarter" idx="1"/>
          </p:nvPr>
        </p:nvSpPr>
        <p:spPr>
          <a:xfrm>
            <a:off x="762000" y="1828800"/>
            <a:ext cx="7772400" cy="4572000"/>
          </a:xfrm>
        </p:spPr>
        <p:txBody>
          <a:bodyPr/>
          <a:lstStyle/>
          <a:p>
            <a:r>
              <a:rPr lang="en-US" dirty="0" smtClean="0"/>
              <a:t>Four Parts</a:t>
            </a:r>
          </a:p>
          <a:p>
            <a:pPr lvl="1"/>
            <a:r>
              <a:rPr lang="en-US" dirty="0" err="1" smtClean="0"/>
              <a:t>Cardia</a:t>
            </a:r>
            <a:endParaRPr lang="en-US" dirty="0" smtClean="0"/>
          </a:p>
          <a:p>
            <a:pPr lvl="2"/>
            <a:r>
              <a:rPr lang="en-US" dirty="0" smtClean="0"/>
              <a:t>Small area near esophageal opening</a:t>
            </a:r>
          </a:p>
          <a:p>
            <a:pPr lvl="1"/>
            <a:r>
              <a:rPr lang="en-US" dirty="0" err="1" smtClean="0"/>
              <a:t>Fundus</a:t>
            </a:r>
            <a:endParaRPr lang="en-US" dirty="0" smtClean="0"/>
          </a:p>
          <a:p>
            <a:pPr lvl="2"/>
            <a:r>
              <a:rPr lang="en-US" dirty="0" smtClean="0"/>
              <a:t>Balloons superior to </a:t>
            </a:r>
            <a:r>
              <a:rPr lang="en-US" dirty="0" err="1" smtClean="0"/>
              <a:t>cardia</a:t>
            </a:r>
            <a:r>
              <a:rPr lang="en-US" dirty="0" smtClean="0"/>
              <a:t> and is a temporary storage area</a:t>
            </a:r>
          </a:p>
          <a:p>
            <a:pPr lvl="1"/>
            <a:r>
              <a:rPr lang="en-US" dirty="0" smtClean="0"/>
              <a:t>Body</a:t>
            </a:r>
          </a:p>
          <a:p>
            <a:pPr lvl="2"/>
            <a:r>
              <a:rPr lang="en-US" dirty="0" smtClean="0"/>
              <a:t>Main part of stomach, found between </a:t>
            </a:r>
            <a:r>
              <a:rPr lang="en-US" dirty="0" err="1" smtClean="0"/>
              <a:t>fundus</a:t>
            </a:r>
            <a:r>
              <a:rPr lang="en-US" dirty="0" smtClean="0"/>
              <a:t> and pylorus</a:t>
            </a:r>
          </a:p>
          <a:p>
            <a:pPr lvl="1"/>
            <a:r>
              <a:rPr lang="en-US" dirty="0" smtClean="0"/>
              <a:t>Pylorus</a:t>
            </a:r>
          </a:p>
          <a:p>
            <a:pPr lvl="2"/>
            <a:r>
              <a:rPr lang="en-US" dirty="0" smtClean="0"/>
              <a:t>Near small intestine, narrows to form pyloric canal</a:t>
            </a:r>
          </a:p>
          <a:p>
            <a:pPr lvl="2"/>
            <a:r>
              <a:rPr lang="en-US" dirty="0" smtClean="0"/>
              <a:t>Pyloric Sphincter</a:t>
            </a:r>
          </a:p>
          <a:p>
            <a:pPr lvl="3"/>
            <a:r>
              <a:rPr lang="en-US" dirty="0" smtClean="0"/>
              <a:t>Valve that controls gastric emptying</a:t>
            </a:r>
            <a:endParaRPr lang="en-US" dirty="0"/>
          </a:p>
        </p:txBody>
      </p:sp>
      <p:pic>
        <p:nvPicPr>
          <p:cNvPr id="20482" name="Picture 2" descr="http://www.healthhype.com/wp-content/uploads/stomach_parts.jpg"/>
          <p:cNvPicPr>
            <a:picLocks noChangeAspect="1" noChangeArrowheads="1"/>
          </p:cNvPicPr>
          <p:nvPr/>
        </p:nvPicPr>
        <p:blipFill>
          <a:blip r:embed="rId2" cstate="print"/>
          <a:srcRect/>
          <a:stretch>
            <a:fillRect/>
          </a:stretch>
        </p:blipFill>
        <p:spPr bwMode="auto">
          <a:xfrm>
            <a:off x="5773976" y="0"/>
            <a:ext cx="3370024" cy="34290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Gastric Secretions</a:t>
            </a:r>
            <a:endParaRPr lang="en-US" dirty="0"/>
          </a:p>
        </p:txBody>
      </p:sp>
      <p:sp>
        <p:nvSpPr>
          <p:cNvPr id="3" name="Content Placeholder 2"/>
          <p:cNvSpPr>
            <a:spLocks noGrp="1"/>
          </p:cNvSpPr>
          <p:nvPr>
            <p:ph sz="quarter" idx="1"/>
          </p:nvPr>
        </p:nvSpPr>
        <p:spPr/>
        <p:txBody>
          <a:bodyPr/>
          <a:lstStyle/>
          <a:p>
            <a:r>
              <a:rPr lang="en-US" dirty="0" smtClean="0"/>
              <a:t>Mucous membrane forms inner lining</a:t>
            </a:r>
          </a:p>
          <a:p>
            <a:pPr lvl="1"/>
            <a:r>
              <a:rPr lang="en-US" dirty="0" smtClean="0"/>
              <a:t>Contains gastric pits which lead to gastric glands</a:t>
            </a:r>
          </a:p>
          <a:p>
            <a:r>
              <a:rPr lang="en-US" dirty="0" smtClean="0"/>
              <a:t>Gastric Glands produce three types of secretions known as GASTRIC JUICE</a:t>
            </a:r>
          </a:p>
          <a:p>
            <a:pPr lvl="1"/>
            <a:r>
              <a:rPr lang="en-US" dirty="0" smtClean="0"/>
              <a:t>Mucous cells</a:t>
            </a:r>
          </a:p>
          <a:p>
            <a:pPr lvl="2"/>
            <a:r>
              <a:rPr lang="en-US" dirty="0" smtClean="0"/>
              <a:t>Found near opening of glands, produce mucus</a:t>
            </a:r>
          </a:p>
          <a:p>
            <a:pPr lvl="1"/>
            <a:r>
              <a:rPr lang="en-US" dirty="0" smtClean="0"/>
              <a:t>Chief Cells</a:t>
            </a:r>
          </a:p>
          <a:p>
            <a:pPr lvl="2"/>
            <a:r>
              <a:rPr lang="en-US" dirty="0" smtClean="0"/>
              <a:t>Found deeper in glands, produce digestive enzymes</a:t>
            </a:r>
          </a:p>
          <a:p>
            <a:pPr lvl="1"/>
            <a:r>
              <a:rPr lang="en-US" dirty="0" smtClean="0"/>
              <a:t>Parietal Cells</a:t>
            </a:r>
          </a:p>
          <a:p>
            <a:pPr lvl="2"/>
            <a:r>
              <a:rPr lang="en-US" dirty="0" smtClean="0"/>
              <a:t>Found deep in glands, produce HCL (Hydrochloric Acid)</a:t>
            </a:r>
          </a:p>
          <a:p>
            <a:pPr lvl="2"/>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http://legacy.owensboro.kctcs.edu/gcaplan/anat2/notes/Image513.gif"/>
          <p:cNvPicPr>
            <a:picLocks noChangeAspect="1" noChangeArrowheads="1"/>
          </p:cNvPicPr>
          <p:nvPr/>
        </p:nvPicPr>
        <p:blipFill>
          <a:blip r:embed="rId2" cstate="print"/>
          <a:srcRect/>
          <a:stretch>
            <a:fillRect/>
          </a:stretch>
        </p:blipFill>
        <p:spPr bwMode="auto">
          <a:xfrm>
            <a:off x="1295400" y="3417354"/>
            <a:ext cx="6400800" cy="3298229"/>
          </a:xfrm>
          <a:prstGeom prst="rect">
            <a:avLst/>
          </a:prstGeom>
          <a:noFill/>
        </p:spPr>
      </p:pic>
      <p:sp>
        <p:nvSpPr>
          <p:cNvPr id="2" name="Title 1"/>
          <p:cNvSpPr>
            <a:spLocks noGrp="1"/>
          </p:cNvSpPr>
          <p:nvPr>
            <p:ph type="title"/>
          </p:nvPr>
        </p:nvSpPr>
        <p:spPr/>
        <p:txBody>
          <a:bodyPr/>
          <a:lstStyle/>
          <a:p>
            <a:r>
              <a:rPr lang="en-US" dirty="0" smtClean="0"/>
              <a:t>Gastric Juices</a:t>
            </a:r>
            <a:endParaRPr lang="en-US" dirty="0"/>
          </a:p>
        </p:txBody>
      </p:sp>
      <p:sp>
        <p:nvSpPr>
          <p:cNvPr id="3" name="Content Placeholder 2"/>
          <p:cNvSpPr>
            <a:spLocks noGrp="1"/>
          </p:cNvSpPr>
          <p:nvPr>
            <p:ph sz="quarter" idx="1"/>
          </p:nvPr>
        </p:nvSpPr>
        <p:spPr>
          <a:xfrm>
            <a:off x="838200" y="1447800"/>
            <a:ext cx="2819400" cy="2438400"/>
          </a:xfrm>
        </p:spPr>
        <p:txBody>
          <a:bodyPr>
            <a:normAutofit fontScale="77500" lnSpcReduction="20000"/>
          </a:bodyPr>
          <a:lstStyle/>
          <a:p>
            <a:r>
              <a:rPr lang="en-US" dirty="0" smtClean="0"/>
              <a:t>Pepsin</a:t>
            </a:r>
          </a:p>
          <a:p>
            <a:pPr lvl="1"/>
            <a:r>
              <a:rPr lang="en-US" dirty="0" smtClean="0"/>
              <a:t>Most important digestive enzyme</a:t>
            </a:r>
          </a:p>
          <a:p>
            <a:pPr lvl="1"/>
            <a:r>
              <a:rPr lang="en-US" dirty="0" smtClean="0"/>
              <a:t>Produced by chief cells</a:t>
            </a:r>
          </a:p>
          <a:p>
            <a:pPr lvl="1"/>
            <a:r>
              <a:rPr lang="en-US" dirty="0" smtClean="0"/>
              <a:t>Forms when PEPSINOGEN contacts HCL</a:t>
            </a:r>
          </a:p>
          <a:p>
            <a:pPr lvl="1"/>
            <a:r>
              <a:rPr lang="en-US" dirty="0" smtClean="0"/>
              <a:t>Breaks down protein</a:t>
            </a:r>
          </a:p>
        </p:txBody>
      </p:sp>
      <p:sp>
        <p:nvSpPr>
          <p:cNvPr id="6" name="TextBox 5"/>
          <p:cNvSpPr txBox="1"/>
          <p:nvPr/>
        </p:nvSpPr>
        <p:spPr>
          <a:xfrm>
            <a:off x="4038600" y="1447800"/>
            <a:ext cx="4724400" cy="2215991"/>
          </a:xfrm>
          <a:prstGeom prst="rect">
            <a:avLst/>
          </a:prstGeom>
          <a:noFill/>
        </p:spPr>
        <p:txBody>
          <a:bodyPr wrap="square" rtlCol="0">
            <a:spAutoFit/>
          </a:bodyPr>
          <a:lstStyle/>
          <a:p>
            <a:r>
              <a:rPr lang="en-US" sz="2400" dirty="0" smtClean="0"/>
              <a:t>Mucous Cells</a:t>
            </a:r>
          </a:p>
          <a:p>
            <a:pPr lvl="1"/>
            <a:r>
              <a:rPr lang="en-US" sz="2400" dirty="0" smtClean="0"/>
              <a:t>*Forms a alkaline secretion that covers inner surface of stomach wall</a:t>
            </a:r>
          </a:p>
          <a:p>
            <a:pPr lvl="1"/>
            <a:r>
              <a:rPr lang="en-US" sz="2400" dirty="0" smtClean="0"/>
              <a:t>*Prevents stomach from digesting itself</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Gastric Juices Cont.</a:t>
            </a:r>
            <a:endParaRPr lang="en-US" dirty="0"/>
          </a:p>
        </p:txBody>
      </p:sp>
      <p:sp>
        <p:nvSpPr>
          <p:cNvPr id="3" name="Content Placeholder 2"/>
          <p:cNvSpPr>
            <a:spLocks noGrp="1"/>
          </p:cNvSpPr>
          <p:nvPr>
            <p:ph sz="quarter" idx="1"/>
          </p:nvPr>
        </p:nvSpPr>
        <p:spPr/>
        <p:txBody>
          <a:bodyPr/>
          <a:lstStyle/>
          <a:p>
            <a:r>
              <a:rPr lang="en-US" dirty="0" smtClean="0"/>
              <a:t>Intrinsic Factor</a:t>
            </a:r>
          </a:p>
          <a:p>
            <a:pPr lvl="1"/>
            <a:r>
              <a:rPr lang="en-US" dirty="0" smtClean="0"/>
              <a:t>Secreted by parietal cells</a:t>
            </a:r>
          </a:p>
          <a:p>
            <a:pPr lvl="1"/>
            <a:r>
              <a:rPr lang="en-US" dirty="0" smtClean="0"/>
              <a:t>Helps small intestine absorb </a:t>
            </a:r>
            <a:r>
              <a:rPr lang="en-US" dirty="0" err="1" smtClean="0"/>
              <a:t>vit</a:t>
            </a:r>
            <a:r>
              <a:rPr lang="en-US" dirty="0" smtClean="0"/>
              <a:t>. B12</a:t>
            </a:r>
          </a:p>
          <a:p>
            <a:r>
              <a:rPr lang="en-US" dirty="0" smtClean="0"/>
              <a:t>Regulation of Gastric Secretion</a:t>
            </a:r>
          </a:p>
          <a:p>
            <a:pPr lvl="1"/>
            <a:r>
              <a:rPr lang="en-US" dirty="0" smtClean="0"/>
              <a:t>Produced continuously, but rate varies</a:t>
            </a:r>
          </a:p>
          <a:p>
            <a:pPr lvl="1"/>
            <a:r>
              <a:rPr lang="en-US" dirty="0" smtClean="0"/>
              <a:t>Controlled </a:t>
            </a:r>
            <a:r>
              <a:rPr lang="en-US" dirty="0" err="1" smtClean="0"/>
              <a:t>neurally</a:t>
            </a:r>
            <a:r>
              <a:rPr lang="en-US" dirty="0" smtClean="0"/>
              <a:t> and hormonally</a:t>
            </a:r>
          </a:p>
          <a:p>
            <a:pPr lvl="1"/>
            <a:r>
              <a:rPr lang="en-US" dirty="0" smtClean="0"/>
              <a:t>Thinking of food or food entering stomach causes stimulation of ACH and </a:t>
            </a:r>
            <a:r>
              <a:rPr lang="en-US" dirty="0" err="1" smtClean="0"/>
              <a:t>gastrin</a:t>
            </a:r>
            <a:r>
              <a:rPr lang="en-US" dirty="0" smtClean="0"/>
              <a:t> which increase </a:t>
            </a:r>
            <a:r>
              <a:rPr lang="en-US" dirty="0" err="1" smtClean="0"/>
              <a:t>secretory</a:t>
            </a:r>
            <a:r>
              <a:rPr lang="en-US" dirty="0" smtClean="0"/>
              <a:t> activity</a:t>
            </a:r>
          </a:p>
          <a:p>
            <a:pPr lvl="1"/>
            <a:r>
              <a:rPr lang="en-US" dirty="0" smtClean="0"/>
              <a:t>Once food enters small intestine, hormone </a:t>
            </a:r>
            <a:r>
              <a:rPr lang="en-US" dirty="0" err="1" smtClean="0"/>
              <a:t>cholecystokinin</a:t>
            </a:r>
            <a:r>
              <a:rPr lang="en-US" dirty="0" smtClean="0"/>
              <a:t> stimulates decrease in gastric juice production</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Gastric Absorption</a:t>
            </a:r>
            <a:endParaRPr lang="en-US" dirty="0"/>
          </a:p>
        </p:txBody>
      </p:sp>
      <p:sp>
        <p:nvSpPr>
          <p:cNvPr id="3" name="Content Placeholder 2"/>
          <p:cNvSpPr>
            <a:spLocks noGrp="1"/>
          </p:cNvSpPr>
          <p:nvPr>
            <p:ph sz="quarter" idx="1"/>
          </p:nvPr>
        </p:nvSpPr>
        <p:spPr/>
        <p:txBody>
          <a:bodyPr/>
          <a:lstStyle/>
          <a:p>
            <a:r>
              <a:rPr lang="en-US" dirty="0" smtClean="0"/>
              <a:t>Enzymes break down proteins but does not absorb much</a:t>
            </a:r>
          </a:p>
          <a:p>
            <a:r>
              <a:rPr lang="en-US" dirty="0" smtClean="0"/>
              <a:t>What’s absorbed:</a:t>
            </a:r>
          </a:p>
          <a:p>
            <a:pPr lvl="1"/>
            <a:r>
              <a:rPr lang="en-US" dirty="0" smtClean="0"/>
              <a:t>Only small amounts of water and certain salts are absorbed</a:t>
            </a:r>
          </a:p>
          <a:p>
            <a:pPr lvl="1"/>
            <a:r>
              <a:rPr lang="en-US" dirty="0" smtClean="0"/>
              <a:t>Lipid-soluble drugs</a:t>
            </a:r>
          </a:p>
          <a:p>
            <a:pPr lvl="1"/>
            <a:r>
              <a:rPr lang="en-US" dirty="0" smtClean="0"/>
              <a:t>Alcohol</a:t>
            </a:r>
            <a:endParaRPr lang="en-US" dirty="0"/>
          </a:p>
        </p:txBody>
      </p:sp>
      <p:pic>
        <p:nvPicPr>
          <p:cNvPr id="16386" name="Picture 2" descr="http://www.citranatal.com/gfx/gfc_moa_small.jpg"/>
          <p:cNvPicPr>
            <a:picLocks noChangeAspect="1" noChangeArrowheads="1"/>
          </p:cNvPicPr>
          <p:nvPr/>
        </p:nvPicPr>
        <p:blipFill>
          <a:blip r:embed="rId2" cstate="print"/>
          <a:srcRect/>
          <a:stretch>
            <a:fillRect/>
          </a:stretch>
        </p:blipFill>
        <p:spPr bwMode="auto">
          <a:xfrm>
            <a:off x="3352800" y="3429000"/>
            <a:ext cx="4629150" cy="3086101"/>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Mixing and Emptying Actions</a:t>
            </a:r>
            <a:endParaRPr lang="en-US" dirty="0"/>
          </a:p>
        </p:txBody>
      </p:sp>
      <p:sp>
        <p:nvSpPr>
          <p:cNvPr id="3" name="Content Placeholder 2"/>
          <p:cNvSpPr>
            <a:spLocks noGrp="1"/>
          </p:cNvSpPr>
          <p:nvPr>
            <p:ph sz="quarter" idx="1"/>
          </p:nvPr>
        </p:nvSpPr>
        <p:spPr>
          <a:xfrm>
            <a:off x="914400" y="1447800"/>
            <a:ext cx="7772400" cy="5105400"/>
          </a:xfrm>
        </p:spPr>
        <p:txBody>
          <a:bodyPr>
            <a:normAutofit/>
          </a:bodyPr>
          <a:lstStyle/>
          <a:p>
            <a:r>
              <a:rPr lang="en-US" dirty="0" err="1" smtClean="0"/>
              <a:t>Chyme</a:t>
            </a:r>
            <a:endParaRPr lang="en-US" dirty="0" smtClean="0"/>
          </a:p>
          <a:p>
            <a:pPr lvl="1"/>
            <a:r>
              <a:rPr lang="en-US" dirty="0" smtClean="0"/>
              <a:t>Produced after a meal</a:t>
            </a:r>
          </a:p>
          <a:p>
            <a:pPr lvl="1"/>
            <a:r>
              <a:rPr lang="en-US" dirty="0" smtClean="0"/>
              <a:t>Consists of gastric juices and food particles</a:t>
            </a:r>
          </a:p>
          <a:p>
            <a:pPr lvl="1"/>
            <a:r>
              <a:rPr lang="en-US" dirty="0" smtClean="0"/>
              <a:t>Semi fluid paste</a:t>
            </a:r>
          </a:p>
          <a:p>
            <a:r>
              <a:rPr lang="en-US" dirty="0" smtClean="0"/>
              <a:t>Peristaltic waves push </a:t>
            </a:r>
            <a:r>
              <a:rPr lang="en-US" dirty="0" err="1" smtClean="0"/>
              <a:t>Chyme</a:t>
            </a:r>
            <a:r>
              <a:rPr lang="en-US" dirty="0" smtClean="0"/>
              <a:t> towards pyloric sphincter</a:t>
            </a:r>
          </a:p>
          <a:p>
            <a:r>
              <a:rPr lang="en-US" dirty="0" smtClean="0"/>
              <a:t>Little by little </a:t>
            </a:r>
            <a:r>
              <a:rPr lang="en-US" dirty="0" err="1" smtClean="0"/>
              <a:t>Chyme</a:t>
            </a:r>
            <a:r>
              <a:rPr lang="en-US" dirty="0" smtClean="0"/>
              <a:t> is pushed into small intestines</a:t>
            </a:r>
          </a:p>
          <a:p>
            <a:r>
              <a:rPr lang="en-US" dirty="0" smtClean="0"/>
              <a:t>Rate depends on type of food and fluidity of </a:t>
            </a:r>
            <a:r>
              <a:rPr lang="en-US" dirty="0" err="1" smtClean="0"/>
              <a:t>chyme</a:t>
            </a:r>
            <a:endParaRPr lang="en-US" dirty="0" smtClean="0"/>
          </a:p>
          <a:p>
            <a:pPr lvl="1"/>
            <a:r>
              <a:rPr lang="en-US" dirty="0" smtClean="0"/>
              <a:t>Liquids pass through stomach rapidly</a:t>
            </a:r>
          </a:p>
          <a:p>
            <a:pPr lvl="1"/>
            <a:r>
              <a:rPr lang="en-US" dirty="0" smtClean="0"/>
              <a:t>Fatty foods remain for 3-6 hours after consumption</a:t>
            </a:r>
          </a:p>
          <a:p>
            <a:pPr lvl="1"/>
            <a:r>
              <a:rPr lang="en-US" dirty="0" smtClean="0"/>
              <a:t>High protein foods are quicker than fats</a:t>
            </a:r>
          </a:p>
          <a:p>
            <a:pPr lvl="1"/>
            <a:r>
              <a:rPr lang="en-US" dirty="0" err="1" smtClean="0"/>
              <a:t>Carbs</a:t>
            </a:r>
            <a:r>
              <a:rPr lang="en-US" dirty="0" smtClean="0"/>
              <a:t> are faster than proteins</a:t>
            </a:r>
            <a:endParaRPr lang="en-US" dirty="0"/>
          </a:p>
        </p:txBody>
      </p:sp>
      <p:pic>
        <p:nvPicPr>
          <p:cNvPr id="15362" name="Picture 2" descr="http://blog.lib.umn.edu/trite001/pstl1082anatomy/P1060735.jpg"/>
          <p:cNvPicPr>
            <a:picLocks noChangeAspect="1" noChangeArrowheads="1"/>
          </p:cNvPicPr>
          <p:nvPr/>
        </p:nvPicPr>
        <p:blipFill>
          <a:blip r:embed="rId2" cstate="print"/>
          <a:srcRect/>
          <a:stretch>
            <a:fillRect/>
          </a:stretch>
        </p:blipFill>
        <p:spPr bwMode="auto">
          <a:xfrm>
            <a:off x="6248400" y="1219200"/>
            <a:ext cx="2743200" cy="20574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Vomiting</a:t>
            </a:r>
            <a:endParaRPr lang="en-US" dirty="0"/>
          </a:p>
        </p:txBody>
      </p:sp>
      <p:sp>
        <p:nvSpPr>
          <p:cNvPr id="3" name="Content Placeholder 2"/>
          <p:cNvSpPr>
            <a:spLocks noGrp="1"/>
          </p:cNvSpPr>
          <p:nvPr>
            <p:ph sz="quarter" idx="1"/>
          </p:nvPr>
        </p:nvSpPr>
        <p:spPr>
          <a:xfrm>
            <a:off x="914400" y="1447800"/>
            <a:ext cx="7772400" cy="5105400"/>
          </a:xfrm>
        </p:spPr>
        <p:txBody>
          <a:bodyPr>
            <a:normAutofit lnSpcReduction="10000"/>
          </a:bodyPr>
          <a:lstStyle/>
          <a:p>
            <a:r>
              <a:rPr lang="en-US" dirty="0" smtClean="0"/>
              <a:t>Results from a complex reflex that empties the stomach in the reverse of the normal direction. Irritation or distension in the stomach or intestines can trigger vomiting. Sensory impulses travel from the site of stimulation to the vomiting center of the Medulla, and motor responses follow. These include taking a deep breath, raising the soft palate and thus closing the nasal cavity, closing the opening to the trachea, relaxing the circular muscle fibers at the base of the esophagus, contracting the diaphragm so it presses downward over the stomach, and contracting the abdominal wall muscles to increase pressure inside the abdominal cavity. As a result, the stomach is squeezed from all sides, forcing its contents upward and out through the esophagus, pharynx, and mouth.</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58</TotalTime>
  <Words>777</Words>
  <Application>Microsoft Office PowerPoint</Application>
  <PresentationFormat>On-screen Show (4:3)</PresentationFormat>
  <Paragraphs>118</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Equity</vt:lpstr>
      <vt:lpstr>Digestion</vt:lpstr>
      <vt:lpstr>Stomach</vt:lpstr>
      <vt:lpstr>Parts of the Stomach</vt:lpstr>
      <vt:lpstr>Gastric Secretions</vt:lpstr>
      <vt:lpstr>Gastric Juices</vt:lpstr>
      <vt:lpstr>Gastric Juices Cont.</vt:lpstr>
      <vt:lpstr>Gastric Absorption</vt:lpstr>
      <vt:lpstr>Mixing and Emptying Actions</vt:lpstr>
      <vt:lpstr>Vomiting</vt:lpstr>
      <vt:lpstr>Accessory Organs</vt:lpstr>
      <vt:lpstr>Pancreatic Juice</vt:lpstr>
      <vt:lpstr>Regulation of Pancreatic Secretions</vt:lpstr>
      <vt:lpstr>Liver</vt:lpstr>
      <vt:lpstr>Liver Function</vt:lpstr>
      <vt:lpstr>Liver Donations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Digestion</dc:title>
  <dc:creator>Computer</dc:creator>
  <cp:lastModifiedBy>Cindy McAndrew</cp:lastModifiedBy>
  <cp:revision>11</cp:revision>
  <dcterms:created xsi:type="dcterms:W3CDTF">2012-04-01T17:11:09Z</dcterms:created>
  <dcterms:modified xsi:type="dcterms:W3CDTF">2014-03-12T20:00:59Z</dcterms:modified>
</cp:coreProperties>
</file>